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354" r:id="rId2"/>
    <p:sldId id="356" r:id="rId3"/>
    <p:sldId id="357" r:id="rId4"/>
    <p:sldId id="386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87" r:id="rId16"/>
    <p:sldId id="369" r:id="rId17"/>
    <p:sldId id="388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las Dhore" initials="V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F0B8A-1EFB-728A-CF1D-580A3B3C8D78}" v="471" dt="2020-08-13T01:48:46.184"/>
    <p1510:client id="{0CCAA8A9-AA9A-0625-CE15-EFD8E9A60D5C}" v="413" dt="2020-09-01T16:05:47"/>
    <p1510:client id="{17DD76DC-004D-08AE-1F93-C635DCA9B854}" v="844" dt="2020-08-05T18:21:23.721"/>
    <p1510:client id="{22348D88-F793-F154-BCF2-CD622F6B10C6}" v="246" dt="2020-08-06T13:32:28.010"/>
    <p1510:client id="{354FA7A7-6F0A-4069-9892-23658C3361E4}" v="80" dt="2020-08-26T01:18:50.783"/>
    <p1510:client id="{37B315CA-9EC9-038E-D70B-FBF1BC47E8EA}" v="63" dt="2020-08-26T05:00:23.755"/>
    <p1510:client id="{45A36F70-2F72-70B4-D8A3-0C93A9927D96}" v="287" dt="2020-08-13T14:47:35.241"/>
    <p1510:client id="{48915F31-52AB-7854-C8AA-0C36807AD917}" v="1054" dt="2020-08-23T14:47:09.763"/>
    <p1510:client id="{5271E10B-89F2-BD02-CDC6-694A9386EE04}" v="5" dt="2020-08-07T12:44:49.954"/>
    <p1510:client id="{5A008CD2-5208-B382-3277-744F58249623}" v="1071" dt="2020-08-12T17:31:19.820"/>
    <p1510:client id="{719F3907-BFF4-3AC7-1B33-D1FCA61A96E0}" v="596" dt="2020-08-06T04:57:19.780"/>
    <p1510:client id="{7DF72423-05E1-2D44-01BB-233C8FE7978F}" v="100" dt="2020-08-12T04:52:03.502"/>
    <p1510:client id="{A123C477-49A1-B343-28FE-0663C08BE020}" v="1053" dt="2020-08-13T17:37:09.443"/>
    <p1510:client id="{A6B459D8-BE20-52B3-2FDE-7F8A84AB59DB}" v="260" dt="2020-08-03T07:57:39.128"/>
    <p1510:client id="{A9E0E15A-E469-37B2-4F3B-837036FFD6B5}" v="316" dt="2020-08-12T13:09:55.616"/>
    <p1510:client id="{AE67C6EA-FCF1-CB66-0CA2-382AA3593E1D}" v="1467" dt="2020-08-11T18:18:57.099"/>
    <p1510:client id="{B1E5C31E-E52E-3BAA-7325-A577525E67C0}" v="2393" dt="2020-08-09T13:38:51.207"/>
    <p1510:client id="{B2C42BE8-2BF1-3D07-F9DD-E8A16B38E7A7}" v="116" dt="2020-08-13T17:55:37.293"/>
    <p1510:client id="{B426B009-E72D-A310-2D6F-F51C641C0E78}" v="417" dt="2020-08-29T17:23:07.598"/>
    <p1510:client id="{B5703FF9-CF3F-041C-B884-E591E10E3D3B}" v="231" dt="2020-08-14T13:47:59.416"/>
    <p1510:client id="{BCBD33AA-3F2E-AFC4-0A7B-E18E40EAE1E9}" v="341" dt="2020-08-13T05:39:38.812"/>
    <p1510:client id="{CBB355AA-754D-32CE-56CD-9467B0D89FC6}" v="117" dt="2020-08-10T08:54:05.234"/>
    <p1510:client id="{D743E1D0-3344-CB4E-5CD0-C2B133B380B1}" v="820" dt="2020-09-02T01:38:13.999"/>
    <p1510:client id="{D97A82D7-C0B9-CB0F-1E76-10FC68F5AABC}" v="349" dt="2020-08-06T09:33:13.141"/>
    <p1510:client id="{D9A8C252-E5E9-8F30-2652-77C1571F4304}" v="696" dt="2020-08-14T14:18:36.688"/>
    <p1510:client id="{DEB0EAA8-1F10-1AEE-764A-14E3868CCA1F}" v="264" dt="2020-08-03T08:52:49.532"/>
    <p1510:client id="{E87CC947-4834-1641-F0AD-243FB5C0DA82}" v="1482" dt="2020-08-14T06:07:11.057"/>
    <p1510:client id="{EA7C68AC-ACED-C3EF-4886-6377351C5DF4}" v="802" dt="2020-08-07T05:03:40.679"/>
    <p1510:client id="{EC2E7334-2D76-9871-4DA0-C0352262FEDD}" v="1021" dt="2020-08-15T15:55:3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5245" autoAdjust="0"/>
  </p:normalViewPr>
  <p:slideViewPr>
    <p:cSldViewPr snapToGrid="0">
      <p:cViewPr>
        <p:scale>
          <a:sx n="60" d="100"/>
          <a:sy n="60" d="100"/>
        </p:scale>
        <p:origin x="-250" y="-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38" d="100"/>
          <a:sy n="38" d="100"/>
        </p:scale>
        <p:origin x="-2345" y="-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3-26T04:47:32.9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2469 11906,'18'0,"0"18,-1-18,1 0,17 0,-17 18,-18-1,18-17,-1 0,1 18,-1-18,1 17,0 1,-18 0,17-18,1 0,0 17,-1 1,1-18,0 0,87 0,213 35,-71-35,35 0,0 0,-35 0,-106 0,-70 0,-36 0,-17 0,-1 18,1-18,17 35,89-17,123 17,-18-35,-17 0,-1 0,1 0,-35 0,-72 0,-34 0,-1 0,-34 0,-19 0,1 0,17 0,71 0,71 0,-1 0,0 0,-52 0,-54 0,-52 0,0 0,-1 0,-17 18,36-18,-19 0,1 17,-1 1,19-18,34 0,-17 0,18 0,-1 0,-17 0,35 0,-35-18,0 18,-35-17,0 17,-1 0,1 0,-1 0,1 0,-36 0,1 0,-18-18,-1-17,19 17,-19 18,19-17,-1 17,0-18,1 18,-1-18,0 18,1 0,17-17,-18-1,-17 18,17 0,1 0,-1 0,0-18,1 18,-1-17,0-1,1 18,-1 0,1 0,-1-18,-17 18,-18 0,-88 0,-1 0,37 0,-36 0,17 0,18 0,0 0,1 0,52 0,17 0,19 0,-1 0,-17 0,17 0,1 0,-19 0,19 0,-19 0,1 0,0 0,-18 0,35 0,-35 0,36 0,-19 0,-17 0,36 0,-36 0,18-17,-36 17,36 0,0 0,-1 0,-17 0,36 0,-1 0,0 0,-17 0,18 0,-36 0,35 0,-17 0,-18 0,35 0,0 0,-17 0,18 0,-36 0,35 0,0 0,1 0,-1 0,0 0,1 0,-1 0,-17 0,0 0,17 0,0 0,1 0,-1 0,-35 0,18 0,17 0,-17 0,17 0,1-18,-19 1,19 17,-19-18,1 18,18 0,-1 0,-53 0,71-18,-17 18,-19 0,1 0,18 0,-19 0,19 0,-1 0,-17 0,17 0,-17 0,0 0,-1 0,-17 0,36 0,-1 0,-17 0,17 0,-17 0,0 0,17 0,-17 0,-1 0,-17 0,18 0,0 0,-18 0,35 0,-52 0,35 0,-18 0,17 0,-17 0,36 0,-1 0,-17 0,17 0,1 0,-19 0,19 0,-1 0,0 0,-17 0,17 0,1 0,-18 0,17 0,0 0,1 0,-1 0,0 0,1 0,-1 0,-17 0,0 0,-1 0,1 0,0 0,17 18,0-18,-17 0,0 0,17 0,1 0,-1 18,0-18,1 17,-1-17,0 18,1-1,-1 1,18 0,124-1,140 36,-52-53,52 0,-17 0,-53 0,-53 0,-70 0,-53 0,17 0,-17 0,-1 0,1 18,17 0,106-18,0 17,36-17,-1 0,-52 0,-19 0,-34 0,17 0,-53 0,18 0,-17 0,52 0,-18 0,-34 0,17 0,-36 0,36 0,-35 0,123 53,71-53,35 0,-1 0,37 0,34 0,-105 0,70 0,-35 0,-71 0,1 0,-89 0,-53 18,36-18,-36 17,0-17,-17 0,17 0,1 0,-19 0,1 0,52 18,-52-18,17 0,-17 0,17 0,18 0,-35 0,52 18,-52-1,35-17,-18 18,18-18,35 0,-17 0,35 18,-18-18,35 0,1 0,52 0,-70 0,0 0,-53 0,35 0,-35 0,0 0,0 17,-18-17,36 0,-1 0,-17 0,53 0,0 0,-18 0,18 0,-36 0,19 0,-54 0,18 0,35 0,-35 0,0 0,0 0,35 0,-35 0,0 0,0 0,35 0,-53 0,18 0,0-17,17-1,1 18,-18 0,35-18,-17-17,52 35,-52-18,-18 18,35 0,0-35,-53 35,71-18,-53 18,-18 0,54-17,-19 17,18-35,-17 35,17 0,-17 0,52-36,-52 19,17 17,-18 0,1-18,35-17,-71 35,18 0,0 0,-18 0,53 0,-35 0,-17 0,16 0,-16 0,34 0,18 0,-52 0,34 0,-34 0,52 0,-35 0,-18 0,18 0,-18 0,18 0,-35 0,17 0,0 0,18 0,0 0,-18 0,36 0,17 0,-17 0,-1 0,1 0,-18 0,0 0,35 0,-53 0,0 0,1 0,17 0,-36 0,36 0,-18 0,18 0,-17 0,17 0,-18 0,18 0,-18 0,36 0,-36 0,0 0,18 0,18 0,-36 0,35 0,-17 0,-35 0,17 0,18 0,-35 0,35 0,-36 0,1 0,17 0,1 0,34 0,-35 0,18 0,-17 0,-1 0,-18 0,19 0,-1 0,0 0,18 0,-35 0,0 0,17 0,-18 0,1 0,0 0,17 0,-17 0,-1 0,19 0,-19 0,1 0,-1 0,19 0,-1 0,0 0,-17 0,17 0,0 0,-17 0,0 0,17 0,-17 0,17 0,18 0,-18 0,18 0,-35 0,35 0,-18 0,18 0,-18 0,18 0,0 0,-18 0,0 0,-17 0,35 0,-35 0,-1 0,19 0,-1 0,35 0,-52 0,53 0,-1 0,-35 0,-17 0,17 0,-17 0,0 0,35 0,-18 0,18 0,-18 0,18 0,-18 0,53 0,-17 0,-36 0,53 0,-35 0,-17 0,17 0,-18 0,18 0,-18 0,18 0,-18 0,18 0,-18 0,36 0,-18 0,0 0,17 0,-34 0,34 0,-17 0,-18 0,1 0,17 0,-18 0,18 0,-36 0,19 0,17 0,-18 0,18 0,-36 0,36 0,-35 0,0 0,17 0,-17 0,-1 0,1 0,52 0,1 0,17 0,-35 0,53 17,17 19,-70-36,18 0,-54 0,1 17,0-17,35 18,-36-18,1 0,0 0,17 0,-17 0,52 0,18 0,18 18,35-18,-35 0,35 0,-35 0,-18 0,18 0,-35 0,34 0,19 0,-54 0,-34 0,-19 0,19 0,-19 0,1 0,17 0,-17 0,-1 0,36 0,-35 0,0 0,35 0,-36 0,1 0,35 0,-18 0,36 0,-1 0,1 0,-18 0,0 0,-36 0,1 0,-1 0,1 0,0 0,-1 0,36 0,-17 0,-19 0,18 0,-17 0,0 0,17 0,-17 0,-1 0,1 0,0 0,-1 0,1 0,0 0,17 0,-18 0,1 0,0 17,-1 1,1-18,0 17,-1 1,1-18,0 18,17-1,-53-17,1-17,-19 17,19-18,-1 0,0 1,-35-1,18 1,0 17,-18-18,18 0,-18 1,-35-1,70 18,-17-18,17 18,0 0,-17 0,0-17,17-1,-35 18,18-18,-18 18,0-17,36 17,-1 0,0 0,1 0,-36 0,35 0,-17 0,-18-18,-18 18,54 0,-36-35,17 35,1 0,0 0,0 0,-1-18,1 1,0 17,0 0,-18 0,17 0,-17-18,36 18,-19 0,1 0,18 0,-1 0,0-18,18 1,-17 17,-1 0,0 0,1 0,-19 0,1 0,18 0,-19 0,19 0,-1 0,0 0,1 0,-19 0,1 0,0 0,-18 0,35 0,-17 0,-18 0,35 0,1 0,-18 0,17 0,-17 0,-36 0,18 0,18 0,0 0,-1 0,19 0,-54 0,18 0,18 0,-53 0,70 0,-52 0,17 0,0 0,0 0,0 0,-18 0,1 0,17 0,-35 0,35 0,0 0,0 0,-35 0,52 0,-34 0,35 0,-18 0,17 0,-34 0,52 0,-52 0,34 0,-17 0,18 0,-18 0,-17 0,-1 0,18 0,-17 0,34 0,-16 0,-19 0,18 0,35 0,-35 0,18 0,-18 0,36 0,-36 0,17 0,-16 0,16 0,-17 0,18 0,-18 0,18 0,17 0,-35 0,36 0,-36 0,35 0,-35 0,18 0,-53 0,52 17,-16-17,16 0,-17 18,36-18,-19 35,-16-17,34-18,-35 18,18-18,-18 17,17-17,-87 53,70-35,-17-18,-1 0,0 17,-17-17,18 18,34-18,-52 0,53 35,0-35,17 0,0 0,-52 0,35 18,-18-18,17 0,-34 0,17 0,18 0,-1 18,-34-18,34 0,1 17,18-17,-54 0,18 0,18 0,-53 0,52 0,-34 18,52-1,-52-17,-19 0,19 0,35 0,-36 0,36 0,-36 0,1 0,34 0,-34 0,35 0,-54 0,19 0,34 0,-52 0,18 0,34 0,-16 0,-37 0,36 0,-35 0,35 0,0 0,-17 0,-18 0,52 0,-34 0,52 0,-35 0,18 0,-18 0,18 0,-18 0,-35 0,52 0,-34 0,-18 0,35 0,0 0,18 0,-18 0,17 0,1 0,17 0,-17 0,-18 18,-35-18,70 0,-70 0,18 0,34 0,-52 0,53 0,-18 18,-35-18,70 0,-52 35,17-35,-18 0,-17 35,53-35,-18 0,-35 0,35 18,-36-18,37 0,-1 0,-36 0,54 0,0 18,-18-18,18 0,-54 17,54-17,-35 0,-1 0,18 0,0 0,-17 0,34 0,-34 0,17 36,18-36,-18 35,17-35,-16 0,-1 0,17 0,-34 0,35 0,-18 0,17 0,-34 0,17 0,18 0,-18 0,17 0,-52 0,53 0,-18 0,-18 0,36 0,-53 0,53 0,-36 0,18 0,-17 0,-1 0,18 0,-17 0,17 0,17 0,-34 0,17 0,18 0,-36 0,53 0,1 0,-36 0,18 0,-1 0,1 0,17 0,-52 0,52 0,-52 0,17 0,0 0,0 0,-35 0,35 0,-53 0,35 0,-34 0,16 0,-16 0,34 0,-35 0,53 0,-35 0,18 0,-36 0,18 0,52 0,-34 0,34 0,1 0,0 0,-18 0,18 0,17 0,-35 0,35 0,-34 0,16 0,-17 0,36 0,-1 0,-17 0,0 0,17 0,-17 0,17 0,-17-18,-36 1,36-1,17 18,-17-18,17 1,1-1,17 0,-36-35,36 36,0-54,0 36,-17-18,17 35,0 1,0-19,0 19,0-1,-18-35,36 53,-1 0,1 0,0 0,52 0,-17 0,18 0,-1 0,1 0,17 0,-17 0,-19 0,37 0,-19 0,-35 0,18 0,-17 0,-1 0,0 0,-17 0,52-17,-52 17,53 0,-18 0,-1 0,1 0,-17 0,52-18,-35 18,0-18,35 18,-35 0,0-17,17-19,-34 36,-1 0,-18 0,36 0,-17 0,17 0,-18 0,18 0,-18 0,18 0,-18 0,-17 0,52 0,-17 0,-17 0,17 0,17 0,-17 0,-18 0,18 0,18 0,-36 0,36 0,-18 0,-1 0,-16 0,34 0,1 0,-18 0,17 0,18 0,-17 0,-18 0,35 0,-17 0,17 0,18 0,0 0,-54 0,54 0,-17 0,16 0,1 0,35 0,-53 0,36 0,-18 0,0 0,17 0,-17 0,0 0,0 0,-1 0,-16 0,-19 0,18 0,-52 0,34 0,-35 0,54 0,-19 0,-34 0,-1 0,0 0,18 0,-35 0,17 0,18 0,-18 0,18 0,-18 0,18 0,35 0,-52 0,34 0,18 0,-35 0,18 0,17 0,-17 0,34 0,-52 0,53 0,18 0,-54 0,36 0,0 0,-18 0,-17 0,-18 0,-18 0,-17 0,-1 0,-211 0,-123 0,34 0,1 0,0 0,106 0,-1 0,71 0,53 0,-35 0,18 0,-19 0,19 0,-1 0,-34 0,34 0,-35 0,36 0,-1 0,-35 0,53 0,-17 0,34 0,-16 0,-19 0,18 0,35 0,-52 0,-1 0,18 0,-52 0,-19 0,18 0,0 0,36 0,-18 0,17 0,1 0,-36 18,0-18,0 0,-70 0,17 18,53-18,-35 0,0 0,-36 0,36 0,-35 0,-53 0,52 35,1-35,17 53,53-35,18-18,35 17,0-17,-35 0,53 18,-71-18,53 0,0 0,-17 0,-1 0,36 0,-18 0,18 0,-18 0,0 0,-35 0,17 0,-17 0,35 0,0 0,35 0,1 0,-36 0,212 53,264-53,18 0,0 0,-71 0,71 0,-106 0,-17 0,-107 0,-16 0,-54 0,0 0,-35 0,-1 0,37 0,-37 0,19 0,-18 0,-36 0,18 0,-17 0,0-18,-1 18,18-35,-52 35,34 0,18-35,36 17,17 18,-35 0,35 0,35 0,36 0,-36 0,-35 0,-17-35,-18 17,-18 18,-18-18,-17 1,-35 17,53 0,-1 0,18 0,-35 0,53 0,-53 0,35 0,-35 0,18 0,-1 0,-35 0,18 0,-17 0,-1 0,0 0,0 0,18 0,-17 0,17 0,17 0,-35 0,18 0,-17 0,34 0,-52 0,-1 0,36 0,106 0,88 0,-88 0,88 0,-36 0,-34 0,-71 0,-1 0,-52 0,0 0,-17 0,-1 0,35 0,-34 0,-1 0,0 0,-17 0,17 0,-17 0,-1 0,36 0,-17 0,52 0,-35 0,0 0,17 0,18 0,18 0,-70 0,34 0,1 0,-54 0,71 0,-52 0,17 0,53 0,-18 0,18 0,-1 0,1 0,71 0,-89 0,0 0,0 0,-53 0,18 0,-35 0,0 0,35 0,-36-18,54 18,-54 0,107-18,-71 18,0-17,35 17,-35 0,-18 0,18 0,-18 0,18 0,-35 0,-1 0,1 0,0 0,-1 0,1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9EF15-010F-4747-9788-1F5260A3FC70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DA7D2-A44B-4BA6-8EF9-544888FC1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38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1" name="Google Shape;21;p5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red text&#10;&#10;Description automatically generated">
            <a:extLst>
              <a:ext uri="{FF2B5EF4-FFF2-40B4-BE49-F238E27FC236}">
                <a16:creationId xmlns="" xmlns:a16="http://schemas.microsoft.com/office/drawing/2014/main" id="{168F6D20-302F-FB0C-3F38-D728CAE048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2" name="Google Shape;32;p6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="" xmlns:a16="http://schemas.microsoft.com/office/drawing/2014/main" id="{DD2BCE6E-8508-997F-D8D7-11B11F167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1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65" name="Google Shape;65;p7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="" xmlns:a16="http://schemas.microsoft.com/office/drawing/2014/main" id="{46CF0085-AE78-4435-BB59-CA24176A2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8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9" name="Google Shape;79;p8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="" xmlns:a16="http://schemas.microsoft.com/office/drawing/2014/main" id="{2B782C74-53FB-60FF-A05E-C63805F11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8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93" name="Google Shape;93;p9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="" xmlns:a16="http://schemas.microsoft.com/office/drawing/2014/main" id="{6FE73A3C-3A80-7A92-8C84-263950AD9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5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23" name="Google Shape;123;p14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="" xmlns:a16="http://schemas.microsoft.com/office/drawing/2014/main" id="{F1D4565B-62ED-8B82-5174-DEC201160B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kern="0">
              <a:solidFill>
                <a:srgbClr val="FFFFFF"/>
              </a:solidFill>
            </a:endParaRPr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kern="0">
              <a:solidFill>
                <a:srgbClr val="FFFFFF"/>
              </a:solidFill>
            </a:endParaRPr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 kern="0">
                <a:solidFill>
                  <a:srgbClr val="FFFFFF"/>
                </a:solidFill>
              </a:rPr>
              <a:pPr/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46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png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png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5.xlsx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9.wdp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10.wdp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9.wdp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7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>
            <a:spLocks noGrp="1"/>
          </p:cNvSpPr>
          <p:nvPr>
            <p:ph type="ctrTitle"/>
          </p:nvPr>
        </p:nvSpPr>
        <p:spPr>
          <a:xfrm>
            <a:off x="1044627" y="937531"/>
            <a:ext cx="9934669" cy="2387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IN" b="1" dirty="0"/>
              <a:t>Engineering </a:t>
            </a:r>
            <a:r>
              <a:rPr lang="en-IN" b="1" dirty="0" smtClean="0"/>
              <a:t>Mechanics</a:t>
            </a:r>
            <a:br>
              <a:rPr lang="en-IN" b="1" dirty="0" smtClean="0"/>
            </a:br>
            <a:r>
              <a:rPr lang="en-US" sz="3600" dirty="0"/>
              <a:t>Course code: 216U06C104</a:t>
            </a:r>
            <a:r>
              <a:rPr lang="en-US" b="1" kern="1200" dirty="0"/>
              <a:t/>
            </a:r>
            <a:br>
              <a:rPr lang="en-US" b="1" kern="1200" dirty="0"/>
            </a:br>
            <a:r>
              <a:rPr lang="en-IN" b="1" dirty="0" smtClean="0"/>
              <a:t> </a:t>
            </a:r>
            <a:r>
              <a:rPr lang="en-IN" sz="3600" dirty="0"/>
              <a:t>Module </a:t>
            </a:r>
            <a:r>
              <a:rPr lang="en-IN" sz="3600" dirty="0" smtClean="0"/>
              <a:t>3: </a:t>
            </a:r>
            <a:r>
              <a:rPr lang="en-US" sz="3600" dirty="0" smtClean="0"/>
              <a:t>Centroid </a:t>
            </a:r>
            <a:r>
              <a:rPr lang="en-US" sz="3600" dirty="0"/>
              <a:t>of Wires and Lamina</a:t>
            </a:r>
            <a:endParaRPr sz="3600" dirty="0"/>
          </a:p>
        </p:txBody>
      </p:sp>
      <p:sp>
        <p:nvSpPr>
          <p:cNvPr id="129" name="Google Shape;129;p1"/>
          <p:cNvSpPr txBox="1">
            <a:spLocks noGrp="1"/>
          </p:cNvSpPr>
          <p:nvPr>
            <p:ph type="subTitle" idx="1"/>
          </p:nvPr>
        </p:nvSpPr>
        <p:spPr>
          <a:xfrm>
            <a:off x="1523999" y="3602038"/>
            <a:ext cx="9873343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>
              <a:spcBef>
                <a:spcPts val="0"/>
              </a:spcBef>
            </a:pPr>
            <a:r>
              <a:rPr lang="en-US" kern="1200" dirty="0" smtClean="0"/>
              <a:t>3.1 Centroid </a:t>
            </a:r>
            <a:r>
              <a:rPr lang="en-US" kern="1200" dirty="0"/>
              <a:t>of </a:t>
            </a:r>
            <a:r>
              <a:rPr lang="en-US" kern="1200" dirty="0" smtClean="0"/>
              <a:t>Wires/rods</a:t>
            </a:r>
          </a:p>
          <a:p>
            <a:pPr marL="0" lvl="0" indent="0" algn="l">
              <a:spcBef>
                <a:spcPts val="0"/>
              </a:spcBef>
            </a:pPr>
            <a:r>
              <a:rPr lang="en-US" kern="1200" dirty="0" smtClean="0"/>
              <a:t>3.2 </a:t>
            </a:r>
            <a:r>
              <a:rPr lang="en-US" kern="1200" dirty="0"/>
              <a:t>Centroid of plane laminas: Plane lamina consisting of </a:t>
            </a:r>
            <a:r>
              <a:rPr lang="en-US" kern="1200" dirty="0" smtClean="0"/>
              <a:t>primitive </a:t>
            </a:r>
          </a:p>
          <a:p>
            <a:pPr marL="0" lvl="0" indent="0" algn="l">
              <a:spcBef>
                <a:spcPts val="0"/>
              </a:spcBef>
            </a:pPr>
            <a:r>
              <a:rPr lang="en-US" kern="1200" dirty="0"/>
              <a:t> </a:t>
            </a:r>
            <a:r>
              <a:rPr lang="en-US" kern="1200" dirty="0" smtClean="0"/>
              <a:t>      geometrical </a:t>
            </a:r>
            <a:r>
              <a:rPr lang="en-US" kern="1200" dirty="0"/>
              <a:t>shapes.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776D771-9F01-41FC-A564-96E9FB43069D}"/>
              </a:ext>
            </a:extLst>
          </p:cNvPr>
          <p:cNvSpPr/>
          <p:nvPr/>
        </p:nvSpPr>
        <p:spPr>
          <a:xfrm>
            <a:off x="8462511" y="4817699"/>
            <a:ext cx="372890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b="1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Arial"/>
              </a:rPr>
              <a:t>Dr. Manish </a:t>
            </a:r>
            <a:r>
              <a:rPr lang="en-US" b="1" dirty="0" err="1">
                <a:solidFill>
                  <a:srgbClr val="4D4D4C"/>
                </a:solidFill>
                <a:latin typeface="Fira Sans"/>
                <a:ea typeface="Fira Sans"/>
                <a:cs typeface="Fira Sans"/>
                <a:sym typeface="Arial"/>
              </a:rPr>
              <a:t>Deo</a:t>
            </a:r>
            <a:endParaRPr lang="en-IN" b="1" dirty="0">
              <a:solidFill>
                <a:srgbClr val="4D4D4C"/>
              </a:solidFill>
              <a:latin typeface="Fira Sans"/>
              <a:ea typeface="Fira Sans"/>
              <a:cs typeface="Fira Sans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600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Arial"/>
              </a:rPr>
              <a:t>Assistant Professor</a:t>
            </a:r>
            <a:endParaRPr lang="en-IN" sz="1600" dirty="0">
              <a:solidFill>
                <a:srgbClr val="4D4D4C"/>
              </a:solidFill>
              <a:latin typeface="Fira Sans"/>
              <a:ea typeface="Fira Sans"/>
              <a:cs typeface="Fira Sans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IN" sz="1600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Arial"/>
              </a:rPr>
              <a:t>Department of Mechanical Engineering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IN" sz="1600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Arial"/>
              </a:rPr>
              <a:t>Room – A301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IN" sz="1600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Arial"/>
              </a:rPr>
              <a:t>e-mail – manish.deo@somaiya.edu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IN" sz="1600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Arial"/>
              </a:rPr>
              <a:t>Mob. No. 97187960203</a:t>
            </a:r>
          </a:p>
        </p:txBody>
      </p:sp>
    </p:spTree>
    <p:extLst>
      <p:ext uri="{BB962C8B-B14F-4D97-AF65-F5344CB8AC3E}">
        <p14:creationId xmlns:p14="http://schemas.microsoft.com/office/powerpoint/2010/main" val="11120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58" y="987552"/>
            <a:ext cx="9408041" cy="535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71" y="1019662"/>
            <a:ext cx="8470900" cy="5343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21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ownloads\centroid of common shapes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1174899"/>
            <a:ext cx="7222613" cy="539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654" y="141513"/>
            <a:ext cx="3506959" cy="291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s://engcourses-uofa.ca/wp-content/uploads/eng130C9_1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90" r="270"/>
          <a:stretch/>
        </p:blipFill>
        <p:spPr bwMode="auto">
          <a:xfrm>
            <a:off x="7761514" y="3370488"/>
            <a:ext cx="3744686" cy="320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084" y="152400"/>
            <a:ext cx="8611985" cy="80077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Centroid of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Sector </a:t>
            </a:r>
            <a:r>
              <a:rPr lang="en-US" sz="4400" dirty="0"/>
              <a:t>of a circle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92" y="1926027"/>
            <a:ext cx="3672523" cy="379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81206" y="5980105"/>
            <a:ext cx="438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6 Centroid of  sector of a circle</a:t>
            </a:r>
            <a:r>
              <a:rPr lang="en-US" baseline="30000" dirty="0" smtClean="0"/>
              <a:t>[1]</a:t>
            </a:r>
            <a:endParaRPr lang="en-IN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537038" y="1482390"/>
            <a:ext cx="859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location of centroid of the elementary sector A as shown in Fig. 4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4"/>
          <a:stretch/>
        </p:blipFill>
        <p:spPr bwMode="auto">
          <a:xfrm>
            <a:off x="863087" y="1926027"/>
            <a:ext cx="3969119" cy="442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32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917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/>
              </a:rPr>
              <a:t>Numerical on Centroid of composite lamina</a:t>
            </a:r>
            <a:endParaRPr lang="en-US" sz="3600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1591" y="5900250"/>
            <a:ext cx="476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7 Centroid of  composite figure 5.88,3.91</a:t>
            </a:r>
            <a:endParaRPr lang="en-IN" baseline="30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2289" y="1768633"/>
            <a:ext cx="5521657" cy="1041069"/>
          </a:xfrm>
        </p:spPr>
        <p:txBody>
          <a:bodyPr/>
          <a:lstStyle/>
          <a:p>
            <a:pPr marL="804863" indent="-804863">
              <a:buNone/>
              <a:tabLst>
                <a:tab pos="723900" algn="l"/>
              </a:tabLst>
            </a:pPr>
            <a:r>
              <a:rPr lang="en-US" dirty="0" smtClean="0"/>
              <a:t>Q. 1. Determine the centroid of the shaded portion.</a:t>
            </a:r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91" y="3311444"/>
            <a:ext cx="35242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119" y="2985898"/>
            <a:ext cx="4772488" cy="309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8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303018"/>
              </p:ext>
            </p:extLst>
          </p:nvPr>
        </p:nvGraphicFramePr>
        <p:xfrm>
          <a:off x="174625" y="1122363"/>
          <a:ext cx="6886575" cy="549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3" imgW="4838584" imgH="3978653" progId="Excel.Sheet.12">
                  <p:embed/>
                </p:oleObj>
              </mc:Choice>
              <mc:Fallback>
                <p:oleObj name="Worksheet" r:id="rId3" imgW="4838584" imgH="39786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625" y="1122363"/>
                        <a:ext cx="6886575" cy="549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512" y="1255069"/>
            <a:ext cx="4772488" cy="309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4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84974" y="4725284"/>
            <a:ext cx="441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8 Centroid of  composite figure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2289" y="1090345"/>
            <a:ext cx="5617192" cy="919120"/>
          </a:xfrm>
        </p:spPr>
        <p:txBody>
          <a:bodyPr>
            <a:normAutofit lnSpcReduction="10000"/>
          </a:bodyPr>
          <a:lstStyle/>
          <a:p>
            <a:pPr marL="804863" indent="-804863">
              <a:buNone/>
              <a:tabLst>
                <a:tab pos="723900" algn="l"/>
              </a:tabLst>
            </a:pPr>
            <a:r>
              <a:rPr lang="en-US" dirty="0" smtClean="0"/>
              <a:t>Q. 2. Determine the centroid of the shaded portion.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2009465"/>
            <a:ext cx="2817662" cy="2715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116245" y="6353293"/>
            <a:ext cx="6075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rcellus"/>
              </a:rPr>
              <a:t>Numerical on Centroid of composite lamina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1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60147"/>
              </p:ext>
            </p:extLst>
          </p:nvPr>
        </p:nvGraphicFramePr>
        <p:xfrm>
          <a:off x="174625" y="946879"/>
          <a:ext cx="7816850" cy="614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Worksheet" r:id="rId3" imgW="5491980" imgH="4452295" progId="Excel.Sheet.12">
                  <p:embed/>
                </p:oleObj>
              </mc:Choice>
              <mc:Fallback>
                <p:oleObj name="Worksheet" r:id="rId3" imgW="5491980" imgH="445229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625" y="946879"/>
                        <a:ext cx="7816850" cy="61499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72" y="1051522"/>
            <a:ext cx="3415323" cy="3291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76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1444" y="5981724"/>
            <a:ext cx="526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9 Centroid of  composite figure</a:t>
            </a:r>
            <a:r>
              <a:rPr lang="en-US" baseline="30000" dirty="0" smtClean="0"/>
              <a:t>[1]</a:t>
            </a:r>
            <a:endParaRPr lang="en-IN" baseline="30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6233" y="1331256"/>
            <a:ext cx="5521657" cy="894715"/>
          </a:xfrm>
        </p:spPr>
        <p:txBody>
          <a:bodyPr>
            <a:normAutofit fontScale="92500" lnSpcReduction="10000"/>
          </a:bodyPr>
          <a:lstStyle/>
          <a:p>
            <a:pPr marL="804863" indent="-804863">
              <a:buNone/>
              <a:tabLst>
                <a:tab pos="723900" algn="l"/>
              </a:tabLst>
            </a:pPr>
            <a:r>
              <a:rPr lang="en-US" dirty="0" smtClean="0"/>
              <a:t>Q.3. Determine the centroid of the shaded portion.</a:t>
            </a:r>
            <a:endParaRPr lang="en-IN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41" y="2151758"/>
            <a:ext cx="3653281" cy="32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99917" y="5505389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(A)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158643" y="5670002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(B)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6116245" y="6353293"/>
            <a:ext cx="6075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rcellus"/>
              </a:rPr>
              <a:t>Numerical on Centroid of composite lamina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539" y="141518"/>
            <a:ext cx="4974775" cy="342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485068"/>
              </p:ext>
            </p:extLst>
          </p:nvPr>
        </p:nvGraphicFramePr>
        <p:xfrm>
          <a:off x="5988444" y="3437700"/>
          <a:ext cx="5241925" cy="314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Worksheet" r:id="rId5" imgW="5241376" imgH="3145896" progId="Excel.Sheet.12">
                  <p:embed/>
                </p:oleObj>
              </mc:Choice>
              <mc:Fallback>
                <p:oleObj name="Worksheet" r:id="rId5" imgW="5241376" imgH="3145896" progId="Excel.Shee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444" y="3437700"/>
                        <a:ext cx="5241925" cy="314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26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3" y="2019242"/>
            <a:ext cx="3651250" cy="339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3933" y="102171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4863" indent="-804863">
              <a:buNone/>
              <a:tabLst>
                <a:tab pos="723900" algn="l"/>
              </a:tabLst>
            </a:pPr>
            <a:r>
              <a:rPr lang="en-US" sz="2400" dirty="0"/>
              <a:t>Q. 4. Determine the centroid of the shaded portion.(</a:t>
            </a:r>
            <a:r>
              <a:rPr lang="en-US" sz="2400" b="1" dirty="0"/>
              <a:t>Ans. X=7.98, Y=10.4)</a:t>
            </a:r>
            <a:endParaRPr lang="en-IN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27" y="2270969"/>
            <a:ext cx="7266942" cy="358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16245" y="6369918"/>
            <a:ext cx="6075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rcellus"/>
              </a:rPr>
              <a:t>Numerical on Centroid of composite lamina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05" y="756662"/>
            <a:ext cx="10515600" cy="897967"/>
          </a:xfrm>
        </p:spPr>
        <p:txBody>
          <a:bodyPr>
            <a:no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DAFE761-D4C4-4A3B-A5FB-FB08B88AD0EB}"/>
              </a:ext>
            </a:extLst>
          </p:cNvPr>
          <p:cNvSpPr txBox="1"/>
          <p:nvPr/>
        </p:nvSpPr>
        <p:spPr>
          <a:xfrm>
            <a:off x="793820" y="1543616"/>
            <a:ext cx="11124144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Marcellus"/>
              </a:rPr>
              <a:t>At the end of lecture learner will be able to calculate the </a:t>
            </a:r>
            <a:r>
              <a:rPr lang="en-US" sz="3200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Marcellus"/>
              </a:rPr>
              <a:t>centroid </a:t>
            </a:r>
            <a:r>
              <a:rPr lang="en-US" sz="3200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Marcellus"/>
              </a:rPr>
              <a:t>of </a:t>
            </a:r>
            <a:r>
              <a:rPr lang="en-US" sz="3200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Marcellus"/>
              </a:rPr>
              <a:t>the lamina</a:t>
            </a:r>
            <a:endParaRPr lang="en-US" sz="3200" dirty="0">
              <a:solidFill>
                <a:srgbClr val="4D4D4C"/>
              </a:solidFill>
              <a:latin typeface="Fira Sans"/>
              <a:ea typeface="Fira Sans"/>
              <a:cs typeface="Fira San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45657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93" y="881149"/>
            <a:ext cx="938382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4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389015"/>
            <a:ext cx="2952750" cy="305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930526"/>
            <a:ext cx="4602079" cy="473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6930" y="9305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4863" indent="-804863">
              <a:buNone/>
              <a:tabLst>
                <a:tab pos="72390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Q. 4. Determine the centroid of the shaded portion.</a:t>
            </a:r>
          </a:p>
          <a:p>
            <a:pPr marL="804863" indent="-804863">
              <a:buNone/>
              <a:tabLst>
                <a:tab pos="72390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Ans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X= 18.46, Y= 35.13</a:t>
            </a: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00675"/>
              </p:ext>
            </p:extLst>
          </p:nvPr>
        </p:nvGraphicFramePr>
        <p:xfrm>
          <a:off x="561975" y="2389188"/>
          <a:ext cx="5241925" cy="341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Worksheet" r:id="rId5" imgW="5241376" imgH="3418189" progId="Excel.Sheet.12">
                  <p:embed/>
                </p:oleObj>
              </mc:Choice>
              <mc:Fallback>
                <p:oleObj name="Worksheet" r:id="rId5" imgW="5241376" imgH="34181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975" y="2389188"/>
                        <a:ext cx="5241925" cy="341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35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6893" y="811098"/>
            <a:ext cx="10075333" cy="570442"/>
          </a:xfrm>
        </p:spPr>
        <p:txBody>
          <a:bodyPr>
            <a:normAutofit lnSpcReduction="10000"/>
          </a:bodyPr>
          <a:lstStyle/>
          <a:p>
            <a:pPr marL="804863" indent="-804863">
              <a:buNone/>
              <a:tabLst>
                <a:tab pos="723900" algn="l"/>
              </a:tabLst>
            </a:pPr>
            <a:r>
              <a:rPr lang="en-US" dirty="0" smtClean="0"/>
              <a:t>Q. 4. Determine the centroid of the shaded portion.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28" y="1566206"/>
            <a:ext cx="5523932" cy="472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96285" y="1216913"/>
            <a:ext cx="26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4863" indent="-804863">
              <a:buNone/>
              <a:tabLst>
                <a:tab pos="723900" algn="l"/>
              </a:tabLst>
            </a:pPr>
            <a:r>
              <a:rPr lang="en-US" dirty="0" err="1">
                <a:latin typeface="Arial" pitchFamily="34" charset="0"/>
                <a:cs typeface="Arial" pitchFamily="34" charset="0"/>
              </a:rPr>
              <a:t>Ans</a:t>
            </a:r>
            <a:r>
              <a:rPr lang="en-US" dirty="0">
                <a:latin typeface="Arial" pitchFamily="34" charset="0"/>
                <a:cs typeface="Arial" pitchFamily="34" charset="0"/>
              </a:rPr>
              <a:t>: X=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9.176, </a:t>
            </a:r>
            <a:r>
              <a:rPr lang="en-US" dirty="0">
                <a:latin typeface="Arial" pitchFamily="34" charset="0"/>
                <a:cs typeface="Arial" pitchFamily="34" charset="0"/>
              </a:rPr>
              <a:t>Y=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6.937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291471"/>
              </p:ext>
            </p:extLst>
          </p:nvPr>
        </p:nvGraphicFramePr>
        <p:xfrm>
          <a:off x="6538227" y="2219325"/>
          <a:ext cx="5589587" cy="341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Worksheet" r:id="rId4" imgW="5589719" imgH="3418189" progId="Excel.Sheet.12">
                  <p:embed/>
                </p:oleObj>
              </mc:Choice>
              <mc:Fallback>
                <p:oleObj name="Worksheet" r:id="rId4" imgW="5589719" imgH="3418189" progId="Excel.Shee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8227" y="2219325"/>
                        <a:ext cx="5589587" cy="341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123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49" y="2821936"/>
            <a:ext cx="5838720" cy="1928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0" y="273229"/>
            <a:ext cx="7258059" cy="612295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/>
              </a:rPr>
              <a:t>Centroid </a:t>
            </a:r>
            <a:r>
              <a:rPr lang="en-US" sz="3600" dirty="0" smtClean="0">
                <a:solidFill>
                  <a:srgbClr val="C00000"/>
                </a:solidFill>
                <a:latin typeface="Marcellus"/>
              </a:rPr>
              <a:t>of composite lamina</a:t>
            </a:r>
            <a:endParaRPr lang="en-US" sz="3600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113"/>
          <a:stretch/>
        </p:blipFill>
        <p:spPr bwMode="auto">
          <a:xfrm>
            <a:off x="7206622" y="873381"/>
            <a:ext cx="4024596" cy="237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40676" y="87338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dirty="0">
                <a:latin typeface="Arial" pitchFamily="34" charset="0"/>
                <a:cs typeface="Arial" pitchFamily="34" charset="0"/>
              </a:rPr>
              <a:t>A semi-circular section is removed from the plane area as shown. Determine the centroid of the remaining shaded section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(Ans. 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X=0, Y=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9.239)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7" y="1895474"/>
            <a:ext cx="5092148" cy="1300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0" y="4125371"/>
            <a:ext cx="3363576" cy="263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14" y="4929073"/>
            <a:ext cx="4966459" cy="154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792" y="4432867"/>
            <a:ext cx="2317750" cy="1466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743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42098" y="2097338"/>
            <a:ext cx="5466057" cy="18054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6" y="89722"/>
            <a:ext cx="3363576" cy="263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92" y="385881"/>
            <a:ext cx="2467149" cy="2148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302" y="231521"/>
            <a:ext cx="3302547" cy="2167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5" y="3155007"/>
            <a:ext cx="9627618" cy="179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20" y="5301532"/>
            <a:ext cx="7244956" cy="64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93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79" y="153959"/>
            <a:ext cx="10515600" cy="107849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/>
              </a:rPr>
              <a:t>Centroid of lines</a:t>
            </a:r>
            <a:endParaRPr lang="en-US" sz="3600" dirty="0">
              <a:solidFill>
                <a:srgbClr val="C00000"/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34775" y="1417118"/>
                <a:ext cx="9157647" cy="4346727"/>
              </a:xfrm>
            </p:spPr>
            <p:txBody>
              <a:bodyPr/>
              <a:lstStyle/>
              <a:p>
                <a:pPr algn="just">
                  <a:buFont typeface="Wingdings" panose="05000000000000000000" pitchFamily="2" charset="2"/>
                  <a:buChar char="q"/>
                  <a:tabLst>
                    <a:tab pos="450850" algn="l"/>
                  </a:tabLst>
                </a:pPr>
                <a:r>
                  <a:rPr lang="en-US" dirty="0" smtClean="0"/>
                  <a:t>Lines are one dimensional figures whose (L) is prominent than its thickness (b).</a:t>
                </a:r>
              </a:p>
              <a:p>
                <a:pPr algn="just">
                  <a:buFont typeface="Wingdings" panose="05000000000000000000" pitchFamily="2" charset="2"/>
                  <a:buChar char="q"/>
                  <a:tabLst>
                    <a:tab pos="450850" algn="l"/>
                  </a:tabLst>
                </a:pPr>
                <a:r>
                  <a:rPr lang="en-US" dirty="0" smtClean="0"/>
                  <a:t>The thickness is also uniform throughout the length</a:t>
                </a:r>
              </a:p>
              <a:p>
                <a:pPr marL="0" indent="0" algn="just">
                  <a:buNone/>
                  <a:tabLst>
                    <a:tab pos="4508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marL="0" indent="0" algn="just">
                  <a:buNone/>
                  <a:tabLst>
                    <a:tab pos="4508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    </m:t>
                      </m:r>
                      <m:acc>
                        <m:accPr>
                          <m:chr m:val="̅"/>
                          <m:ctrlPr>
                            <a:rPr lang="en-IN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dirty="0" smtClean="0"/>
              </a:p>
              <a:p>
                <a:pPr marL="0" indent="0" algn="just">
                  <a:buNone/>
                  <a:tabLst>
                    <a:tab pos="450850" algn="l"/>
                  </a:tabLst>
                </a:pPr>
                <a:endParaRPr lang="en-US" b="0" i="1" dirty="0" smtClean="0">
                  <a:latin typeface="Cambria Math"/>
                </a:endParaRPr>
              </a:p>
              <a:p>
                <a:pPr marL="0" indent="0" algn="just">
                  <a:buNone/>
                  <a:tabLst>
                    <a:tab pos="4508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    </m:t>
                      </m:r>
                      <m:acc>
                        <m:accPr>
                          <m:chr m:val="̅"/>
                          <m:ctrlPr>
                            <a:rPr lang="en-IN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775" y="1417118"/>
                <a:ext cx="9157647" cy="4346727"/>
              </a:xfrm>
              <a:blipFill rotWithShape="1">
                <a:blip r:embed="rId6"/>
                <a:stretch>
                  <a:fillRect l="-1198" t="-2241" r="-13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01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/>
              </a:rPr>
              <a:t>Centroid of lines</a:t>
            </a:r>
            <a:endParaRPr lang="en-US" sz="3600" dirty="0">
              <a:solidFill>
                <a:srgbClr val="C00000"/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34775" y="1417118"/>
                <a:ext cx="9157647" cy="4346727"/>
              </a:xfrm>
            </p:spPr>
            <p:txBody>
              <a:bodyPr>
                <a:normAutofit fontScale="70000" lnSpcReduction="20000"/>
              </a:bodyPr>
              <a:lstStyle/>
              <a:p>
                <a:pPr algn="just">
                  <a:buFont typeface="Wingdings" panose="05000000000000000000" pitchFamily="2" charset="2"/>
                  <a:buChar char="q"/>
                  <a:tabLst>
                    <a:tab pos="450850" algn="l"/>
                  </a:tabLst>
                </a:pPr>
                <a:r>
                  <a:rPr lang="en-US" dirty="0" smtClean="0"/>
                  <a:t>Lines are one dimensional figures whose (L) is prominent than its thickness (b).</a:t>
                </a:r>
              </a:p>
              <a:p>
                <a:pPr algn="just">
                  <a:buFont typeface="Wingdings" panose="05000000000000000000" pitchFamily="2" charset="2"/>
                  <a:buChar char="q"/>
                  <a:tabLst>
                    <a:tab pos="450850" algn="l"/>
                  </a:tabLst>
                </a:pPr>
                <a:r>
                  <a:rPr lang="en-US" dirty="0" smtClean="0"/>
                  <a:t>The thickness is also uniform throughout the length</a:t>
                </a:r>
              </a:p>
              <a:p>
                <a:pPr marL="0" indent="0" algn="just">
                  <a:buNone/>
                  <a:tabLst>
                    <a:tab pos="4508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marL="0" indent="0" algn="just">
                  <a:buNone/>
                  <a:tabLst>
                    <a:tab pos="4508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    </m:t>
                      </m:r>
                      <m:acc>
                        <m:accPr>
                          <m:chr m:val="̅"/>
                          <m:ctrlPr>
                            <a:rPr lang="en-IN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dirty="0" smtClean="0"/>
              </a:p>
              <a:p>
                <a:pPr marL="0" indent="0" algn="just">
                  <a:buNone/>
                  <a:tabLst>
                    <a:tab pos="450850" algn="l"/>
                  </a:tabLst>
                </a:pPr>
                <a:endParaRPr lang="en-US" b="0" i="1" dirty="0" smtClean="0">
                  <a:latin typeface="Cambria Math"/>
                </a:endParaRPr>
              </a:p>
              <a:p>
                <a:pPr marL="0" indent="0" algn="just">
                  <a:buNone/>
                  <a:tabLst>
                    <a:tab pos="4508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    </m:t>
                      </m:r>
                      <m:acc>
                        <m:accPr>
                          <m:chr m:val="̅"/>
                          <m:ctrlPr>
                            <a:rPr lang="en-IN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dirty="0" smtClean="0"/>
              </a:p>
              <a:p>
                <a:pPr algn="just">
                  <a:buFont typeface="Wingdings" panose="05000000000000000000" pitchFamily="2" charset="2"/>
                  <a:buChar char="q"/>
                  <a:tabLst>
                    <a:tab pos="450850" algn="l"/>
                  </a:tabLst>
                </a:pPr>
                <a:r>
                  <a:rPr lang="en-US" dirty="0" smtClean="0"/>
                  <a:t> Imp note: Thickness b cancels out since it is uniform throughout the length. </a:t>
                </a:r>
              </a:p>
              <a:p>
                <a:pPr algn="just">
                  <a:buFont typeface="Wingdings" panose="05000000000000000000" pitchFamily="2" charset="2"/>
                  <a:buChar char="q"/>
                  <a:tabLst>
                    <a:tab pos="450850" algn="l"/>
                  </a:tabLst>
                </a:pPr>
                <a:r>
                  <a:rPr lang="en-US" dirty="0" smtClean="0"/>
                  <a:t>The physical bodies which are equivalent to lines are bent up wires, pipe lines etc.</a:t>
                </a:r>
              </a:p>
              <a:p>
                <a:pPr algn="just">
                  <a:buFont typeface="Wingdings" panose="05000000000000000000" pitchFamily="2" charset="2"/>
                  <a:buChar char="q"/>
                  <a:tabLst>
                    <a:tab pos="450850" algn="l"/>
                  </a:tabLst>
                </a:pPr>
                <a:r>
                  <a:rPr lang="en-US" dirty="0"/>
                  <a:t> </a:t>
                </a:r>
                <a:r>
                  <a:rPr lang="en-US" dirty="0" smtClean="0"/>
                  <a:t>If these bodies are uniform throughout their length, then the centroid would coincide with the </a:t>
                </a:r>
                <a:r>
                  <a:rPr lang="en-US" dirty="0" err="1" smtClean="0"/>
                  <a:t>centre</a:t>
                </a:r>
                <a:r>
                  <a:rPr lang="en-US" dirty="0" smtClean="0"/>
                  <a:t> of gravity. </a:t>
                </a:r>
                <a:endParaRPr lang="en-IN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775" y="1417118"/>
                <a:ext cx="9157647" cy="4346727"/>
              </a:xfrm>
              <a:blipFill rotWithShape="1">
                <a:blip r:embed="rId6"/>
                <a:stretch>
                  <a:fillRect l="-599" t="-2521" r="-6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888840" y="4241880"/>
              <a:ext cx="7995240" cy="228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000" y="4178160"/>
                <a:ext cx="8026920" cy="3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13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20" y="891540"/>
            <a:ext cx="7861308" cy="54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/>
              </a:rPr>
              <a:t>Centroid of lines</a:t>
            </a:r>
            <a:endParaRPr lang="en-US" sz="36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7035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9183"/>
            <a:ext cx="10072048" cy="1024044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/>
              </a:rPr>
              <a:t>Centroid of lines</a:t>
            </a:r>
            <a:endParaRPr lang="en-US" sz="3600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12"/>
          <a:stretch/>
        </p:blipFill>
        <p:spPr bwMode="auto">
          <a:xfrm>
            <a:off x="1608530" y="1133226"/>
            <a:ext cx="7721794" cy="597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74" y="1643888"/>
            <a:ext cx="7681888" cy="447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3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856" y="436729"/>
            <a:ext cx="7077499" cy="1024044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/>
              </a:rPr>
              <a:t>Numerical on Centroid of lines</a:t>
            </a:r>
            <a:endParaRPr lang="en-US" sz="3600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18321" y="1087928"/>
            <a:ext cx="537153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Q. 6 A thin homogeneous  wire of uniform cross-section is bent into shape OABCO as shown. Determine its centroid.  </a:t>
            </a:r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133" y="1087928"/>
            <a:ext cx="3421156" cy="242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2" y="2807592"/>
            <a:ext cx="4643989" cy="3622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2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r="8685"/>
          <a:stretch/>
        </p:blipFill>
        <p:spPr bwMode="auto">
          <a:xfrm>
            <a:off x="36765" y="1318624"/>
            <a:ext cx="3891516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1" t="18908" r="7406" b="17968"/>
          <a:stretch/>
        </p:blipFill>
        <p:spPr bwMode="auto">
          <a:xfrm>
            <a:off x="3923088" y="1034196"/>
            <a:ext cx="3737366" cy="23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086" y="15589"/>
            <a:ext cx="7461569" cy="811292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algn="ctr"/>
            <a:r>
              <a:rPr lang="en-US" dirty="0"/>
              <a:t>Centre of Gravity of a body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6023" y="3549892"/>
            <a:ext cx="292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Centre of gravity of body</a:t>
            </a:r>
            <a:r>
              <a:rPr lang="en-US" baseline="30000" dirty="0" smtClean="0"/>
              <a:t>[1]</a:t>
            </a:r>
            <a:endParaRPr lang="en-IN" baseline="30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879" y="2834445"/>
            <a:ext cx="33337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8" y="3919224"/>
            <a:ext cx="3379709" cy="123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r="1572" b="46632"/>
          <a:stretch/>
        </p:blipFill>
        <p:spPr bwMode="auto">
          <a:xfrm>
            <a:off x="7617920" y="4794422"/>
            <a:ext cx="4389684" cy="158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003" y="950886"/>
            <a:ext cx="3208293" cy="184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 t="59820" r="1368"/>
          <a:stretch/>
        </p:blipFill>
        <p:spPr bwMode="auto">
          <a:xfrm>
            <a:off x="2601508" y="5047691"/>
            <a:ext cx="4909318" cy="13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7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48" y="208722"/>
            <a:ext cx="6022077" cy="285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" y="3061252"/>
            <a:ext cx="79692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r="53899"/>
          <a:stretch/>
        </p:blipFill>
        <p:spPr bwMode="auto">
          <a:xfrm>
            <a:off x="8631101" y="3656909"/>
            <a:ext cx="2391395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0"/>
          <a:stretch/>
        </p:blipFill>
        <p:spPr bwMode="auto">
          <a:xfrm>
            <a:off x="8631101" y="5636178"/>
            <a:ext cx="2534479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6" y="2972721"/>
            <a:ext cx="7869019" cy="365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58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68" y="404328"/>
            <a:ext cx="3609157" cy="2766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10" y="2673533"/>
            <a:ext cx="5156130" cy="366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92768" y="770139"/>
            <a:ext cx="5389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Q </a:t>
            </a:r>
            <a:r>
              <a:rPr lang="en-US" sz="2400" dirty="0"/>
              <a:t>A thin homogeneous  wire of uniform cross-section is bent into shape </a:t>
            </a:r>
            <a:r>
              <a:rPr lang="en-US" sz="2400" dirty="0" smtClean="0"/>
              <a:t>ABCDE </a:t>
            </a:r>
            <a:r>
              <a:rPr lang="en-US" sz="2400" dirty="0"/>
              <a:t>as shown. Determine its centroid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835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23" y="288143"/>
            <a:ext cx="5156130" cy="2892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3" y="2848113"/>
            <a:ext cx="8223250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18" y="2898913"/>
            <a:ext cx="7924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06" y="5946913"/>
            <a:ext cx="3454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86" y="6047409"/>
            <a:ext cx="30861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39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78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References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694" y="1752787"/>
            <a:ext cx="10147256" cy="43513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Engineering Mechanics, N. H. Dubey, Mc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Graw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Hill Education (India) Pvt. Ltd., page no: 5.1 to 5.26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Engineering Mechanics, M. D.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Marcellus"/>
              </a:rPr>
              <a:t>Dayal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,  page no.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129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to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151.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75622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/>
          <a:stretch/>
        </p:blipFill>
        <p:spPr bwMode="auto">
          <a:xfrm>
            <a:off x="97975" y="3237780"/>
            <a:ext cx="5932712" cy="312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934" y="3767703"/>
            <a:ext cx="2116212" cy="206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85057" y="1529620"/>
            <a:ext cx="1200694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The </a:t>
            </a:r>
            <a:r>
              <a:rPr lang="en-US" sz="2400" b="1" dirty="0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center of gravity (or centroid) may be found out by any one of the following methods:</a:t>
            </a:r>
          </a:p>
          <a:p>
            <a:r>
              <a:rPr lang="en-IN" sz="2600" b="1" dirty="0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1. By </a:t>
            </a:r>
            <a:r>
              <a:rPr lang="en-IN" sz="2600" b="1" dirty="0" smtClean="0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Geometrical </a:t>
            </a:r>
            <a:r>
              <a:rPr lang="en-IN" sz="2600" b="1" dirty="0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considerations, 2. By moments, 3. By graphical method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3213647"/>
            <a:ext cx="3727450" cy="312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26937" y="893192"/>
            <a:ext cx="8530016" cy="824414"/>
          </a:xfrm>
        </p:spPr>
        <p:txBody>
          <a:bodyPr>
            <a:normAutofit/>
          </a:bodyPr>
          <a:lstStyle/>
          <a:p>
            <a:r>
              <a:rPr lang="en-US" dirty="0"/>
              <a:t>METHODS FOR CENTRE OF GRAVITY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18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743" y="0"/>
            <a:ext cx="6771042" cy="946298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Centre of Gravity of a body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61" t="19422" r="7232" b="18484"/>
          <a:stretch/>
        </p:blipFill>
        <p:spPr bwMode="auto">
          <a:xfrm>
            <a:off x="8229600" y="1439116"/>
            <a:ext cx="3920544" cy="256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447568" y="4153431"/>
            <a:ext cx="374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2  Centre of gravity of body</a:t>
            </a:r>
            <a:r>
              <a:rPr lang="en-US" baseline="30000" dirty="0" smtClean="0"/>
              <a:t>[1]</a:t>
            </a:r>
            <a:endParaRPr lang="en-IN" baseline="30000" dirty="0"/>
          </a:p>
        </p:txBody>
      </p:sp>
      <p:sp>
        <p:nvSpPr>
          <p:cNvPr id="2" name="Rectangle 1"/>
          <p:cNvSpPr/>
          <p:nvPr/>
        </p:nvSpPr>
        <p:spPr>
          <a:xfrm>
            <a:off x="433137" y="924530"/>
            <a:ext cx="77964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Blip>
                <a:blip r:embed="rId4"/>
              </a:buBlip>
            </a:pPr>
            <a:r>
              <a:rPr lang="en-US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lang="en-US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Centre of gravity is a theoretical point in the body where the body’s total weight is thought to be </a:t>
            </a:r>
            <a:r>
              <a:rPr lang="en-IN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concentrated.</a:t>
            </a:r>
          </a:p>
          <a:p>
            <a:pPr marL="285750" indent="-285750" algn="just">
              <a:lnSpc>
                <a:spcPct val="120000"/>
              </a:lnSpc>
              <a:buBlip>
                <a:blip r:embed="rId4"/>
              </a:buBlip>
            </a:pPr>
            <a:r>
              <a:rPr lang="en-US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It </a:t>
            </a:r>
            <a:r>
              <a:rPr lang="en-US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is important to know the </a:t>
            </a:r>
            <a:r>
              <a:rPr lang="en-US" dirty="0" err="1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centre</a:t>
            </a:r>
            <a:r>
              <a:rPr lang="en-US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 of gravity because it predicts the </a:t>
            </a:r>
            <a:r>
              <a:rPr lang="en-US" dirty="0" err="1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behaviour</a:t>
            </a:r>
            <a:r>
              <a:rPr lang="en-US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 of a moving body when </a:t>
            </a:r>
            <a:r>
              <a:rPr lang="en-IN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acted on by gravity.</a:t>
            </a:r>
          </a:p>
          <a:p>
            <a:pPr marL="285750" indent="-285750" algn="just">
              <a:lnSpc>
                <a:spcPct val="120000"/>
              </a:lnSpc>
              <a:buBlip>
                <a:blip r:embed="rId4"/>
              </a:buBlip>
            </a:pPr>
            <a:r>
              <a:rPr lang="en-US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It </a:t>
            </a:r>
            <a:r>
              <a:rPr lang="en-US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is also useful in designing static structures such as buildings and bridges.</a:t>
            </a:r>
          </a:p>
          <a:p>
            <a:pPr marL="285750" indent="-285750" algn="just">
              <a:lnSpc>
                <a:spcPct val="120000"/>
              </a:lnSpc>
              <a:buBlip>
                <a:blip r:embed="rId4"/>
              </a:buBlip>
            </a:pPr>
            <a:endParaRPr lang="en-US" dirty="0">
              <a:solidFill>
                <a:srgbClr val="4D4D4C"/>
              </a:solidFill>
              <a:latin typeface="Fira Sans"/>
              <a:ea typeface="Fira Sans"/>
              <a:cs typeface="Fira Sans"/>
            </a:endParaRPr>
          </a:p>
          <a:p>
            <a:pPr algn="just">
              <a:lnSpc>
                <a:spcPct val="120000"/>
              </a:lnSpc>
            </a:pPr>
            <a:r>
              <a:rPr lang="en-US" dirty="0" smtClean="0">
                <a:solidFill>
                  <a:srgbClr val="0070C0"/>
                </a:solidFill>
                <a:latin typeface="Fira Sans"/>
                <a:ea typeface="Fira Sans"/>
                <a:cs typeface="Fira Sans"/>
              </a:rPr>
              <a:t> </a:t>
            </a:r>
            <a:r>
              <a:rPr lang="en-US" dirty="0">
                <a:solidFill>
                  <a:srgbClr val="0070C0"/>
                </a:solidFill>
                <a:latin typeface="Fira Sans"/>
                <a:ea typeface="Fira Sans"/>
                <a:cs typeface="Fira Sans"/>
              </a:rPr>
              <a:t>In a uniform gravitational field, the </a:t>
            </a:r>
            <a:r>
              <a:rPr lang="en-US" dirty="0" err="1">
                <a:solidFill>
                  <a:srgbClr val="0070C0"/>
                </a:solidFill>
                <a:latin typeface="Fira Sans"/>
                <a:ea typeface="Fira Sans"/>
                <a:cs typeface="Fira Sans"/>
              </a:rPr>
              <a:t>centre</a:t>
            </a:r>
            <a:r>
              <a:rPr lang="en-US" dirty="0">
                <a:solidFill>
                  <a:srgbClr val="0070C0"/>
                </a:solidFill>
                <a:latin typeface="Fira Sans"/>
                <a:ea typeface="Fira Sans"/>
                <a:cs typeface="Fira Sans"/>
              </a:rPr>
              <a:t> of gravity is identical to the </a:t>
            </a:r>
            <a:r>
              <a:rPr lang="en-US" dirty="0" err="1">
                <a:solidFill>
                  <a:srgbClr val="0070C0"/>
                </a:solidFill>
                <a:latin typeface="Fira Sans"/>
                <a:ea typeface="Fira Sans"/>
                <a:cs typeface="Fira Sans"/>
              </a:rPr>
              <a:t>centre</a:t>
            </a:r>
            <a:r>
              <a:rPr lang="en-US" dirty="0">
                <a:solidFill>
                  <a:srgbClr val="0070C0"/>
                </a:solidFill>
                <a:latin typeface="Fira Sans"/>
                <a:ea typeface="Fira Sans"/>
                <a:cs typeface="Fira Sans"/>
              </a:rPr>
              <a:t> of mass. Yet, the two points </a:t>
            </a:r>
            <a:r>
              <a:rPr lang="en-IN" dirty="0">
                <a:solidFill>
                  <a:srgbClr val="0070C0"/>
                </a:solidFill>
                <a:latin typeface="Fira Sans"/>
                <a:ea typeface="Fira Sans"/>
                <a:cs typeface="Fira Sans"/>
              </a:rPr>
              <a:t>do not always coincide.</a:t>
            </a:r>
          </a:p>
          <a:p>
            <a:pPr marL="342900" indent="-342900" algn="just">
              <a:lnSpc>
                <a:spcPct val="120000"/>
              </a:lnSpc>
              <a:buBlip>
                <a:blip r:embed="rId4"/>
              </a:buBlip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20000"/>
              </a:lnSpc>
              <a:buBlip>
                <a:blip r:embed="rId4"/>
              </a:buBlip>
            </a:pPr>
            <a:r>
              <a:rPr lang="en-US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For </a:t>
            </a:r>
            <a:r>
              <a:rPr lang="en-US" dirty="0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the Moon, the </a:t>
            </a:r>
            <a:r>
              <a:rPr lang="en-US" dirty="0" err="1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centre</a:t>
            </a:r>
            <a:r>
              <a:rPr lang="en-US" dirty="0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 of mass is very close to its geometric </a:t>
            </a:r>
            <a:r>
              <a:rPr lang="en-US" dirty="0" err="1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centre</a:t>
            </a:r>
            <a:r>
              <a:rPr lang="en-US" dirty="0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. However, its </a:t>
            </a:r>
            <a:r>
              <a:rPr lang="en-US" dirty="0" err="1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centre</a:t>
            </a:r>
            <a:r>
              <a:rPr lang="en-US" dirty="0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 of gravity is slightly towards the Earth due to the stronger gravitational force on the Moon’s near side.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9230" y="6026711"/>
            <a:ext cx="5927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https://www.youtube.com/watch?v=dxC_GuLNiAs&amp;list=PPSV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9230" y="5657379"/>
            <a:ext cx="6873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https://www.youtube.com/shorts/BSvl7bgPLz4?feature=share</a:t>
            </a:r>
          </a:p>
        </p:txBody>
      </p:sp>
    </p:spTree>
    <p:extLst>
      <p:ext uri="{BB962C8B-B14F-4D97-AF65-F5344CB8AC3E}">
        <p14:creationId xmlns:p14="http://schemas.microsoft.com/office/powerpoint/2010/main" val="320265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39" y="1872202"/>
            <a:ext cx="11012087" cy="259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81954" y="1212328"/>
            <a:ext cx="8313492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Centre of Gravity vs. Centroid</a:t>
            </a:r>
            <a:endParaRPr lang="en-IN" sz="3600" dirty="0">
              <a:solidFill>
                <a:srgbClr val="A4253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21476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 t="4647" r="6795" b="5950"/>
          <a:stretch/>
        </p:blipFill>
        <p:spPr bwMode="auto">
          <a:xfrm>
            <a:off x="6896421" y="2355212"/>
            <a:ext cx="419993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96420" y="5564787"/>
            <a:ext cx="434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Fig. 3  Centre of gravity of flat plate</a:t>
            </a:r>
            <a:r>
              <a:rPr lang="en-US" baseline="30000" dirty="0" smtClean="0"/>
              <a:t>[1]</a:t>
            </a:r>
            <a:endParaRPr lang="en-IN" baseline="30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" y="2757794"/>
            <a:ext cx="6242316" cy="101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" y="3974462"/>
            <a:ext cx="5753730" cy="9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54" y="5027016"/>
            <a:ext cx="4363087" cy="131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03" y="979029"/>
            <a:ext cx="11680797" cy="128909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The plane figures (like triangle, quadrilateral, circle etc.) </a:t>
            </a:r>
            <a:r>
              <a:rPr lang="en-US" sz="2800" dirty="0" smtClean="0">
                <a:solidFill>
                  <a:srgbClr val="C00000"/>
                </a:solidFill>
              </a:rPr>
              <a:t>have </a:t>
            </a:r>
            <a:r>
              <a:rPr lang="en-US" sz="2800" dirty="0">
                <a:solidFill>
                  <a:srgbClr val="C00000"/>
                </a:solidFill>
              </a:rPr>
              <a:t>only areas, but no mass. </a:t>
            </a:r>
            <a:r>
              <a:rPr lang="en-US" sz="2800" dirty="0" smtClean="0">
                <a:solidFill>
                  <a:srgbClr val="C00000"/>
                </a:solidFill>
              </a:rPr>
              <a:t/>
            </a:r>
            <a:br>
              <a:rPr lang="en-US" sz="2800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rgbClr val="C00000"/>
                </a:solidFill>
              </a:rPr>
              <a:t>The </a:t>
            </a:r>
            <a:r>
              <a:rPr lang="en-US" sz="2800" dirty="0">
                <a:solidFill>
                  <a:srgbClr val="C00000"/>
                </a:solidFill>
              </a:rPr>
              <a:t>center of area of such figures is known as centroid.</a:t>
            </a:r>
            <a:endParaRPr lang="en-I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97" r="1396"/>
          <a:stretch/>
        </p:blipFill>
        <p:spPr bwMode="auto">
          <a:xfrm>
            <a:off x="9379663" y="130629"/>
            <a:ext cx="2597862" cy="296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3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Important 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1122095"/>
            <a:ext cx="5736772" cy="169136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266700" indent="-266700" algn="just">
              <a:lnSpc>
                <a:spcPct val="100000"/>
              </a:lnSpc>
              <a:spcBef>
                <a:spcPts val="800"/>
              </a:spcBef>
              <a:buBlip>
                <a:blip r:embed="rId4"/>
              </a:buBlip>
            </a:pPr>
            <a:r>
              <a:rPr lang="en-US" sz="2200" kern="1200" dirty="0"/>
              <a:t>Centroid is the geometrical </a:t>
            </a:r>
            <a:r>
              <a:rPr lang="en-US" sz="2200" kern="1200" dirty="0" err="1"/>
              <a:t>centre</a:t>
            </a:r>
            <a:r>
              <a:rPr lang="en-US" sz="2200" kern="1200" dirty="0"/>
              <a:t> of the figure.</a:t>
            </a:r>
          </a:p>
          <a:p>
            <a:pPr marL="266700" indent="-266700" algn="just">
              <a:lnSpc>
                <a:spcPct val="100000"/>
              </a:lnSpc>
              <a:spcBef>
                <a:spcPts val="800"/>
              </a:spcBef>
              <a:buBlip>
                <a:blip r:embed="rId4"/>
              </a:buBlip>
            </a:pPr>
            <a:r>
              <a:rPr lang="en-US" sz="2200" kern="1200" dirty="0"/>
              <a:t>For the symmetric figure, centroid lies on the axis of symmetry.	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		</a:t>
            </a:r>
            <a:endParaRPr lang="en-US" sz="2200" baseline="30000" dirty="0">
              <a:solidFill>
                <a:schemeClr val="bg1">
                  <a:lumMod val="50000"/>
                </a:schemeClr>
              </a:solidFill>
              <a:latin typeface="Marcellus" panose="020E0602050203020307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8" r="69095"/>
          <a:stretch/>
        </p:blipFill>
        <p:spPr bwMode="auto">
          <a:xfrm>
            <a:off x="0" y="2908167"/>
            <a:ext cx="3243943" cy="3463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89" r="32884"/>
          <a:stretch/>
        </p:blipFill>
        <p:spPr bwMode="auto">
          <a:xfrm>
            <a:off x="5977066" y="902390"/>
            <a:ext cx="2666191" cy="230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="" xmlns:a16="http://schemas.microsoft.com/office/drawing/2014/main" id="{6D9CEDE5-3115-42FB-90A3-0727B8EEEC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9000" y="3091549"/>
                <a:ext cx="8763000" cy="32548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D4D4C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rgbClr val="4D4D4C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4D4D4C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rgbClr val="4D4D4C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4D4D4C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rgbClr val="4D4D4C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4D4D4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4D4D4C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4D4D4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4D4D4C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6700" indent="-266700" algn="just">
                  <a:lnSpc>
                    <a:spcPct val="100000"/>
                  </a:lnSpc>
                  <a:spcBef>
                    <a:spcPts val="800"/>
                  </a:spcBef>
                  <a:buFont typeface="Arial"/>
                  <a:buBlip>
                    <a:blip r:embed="rId4"/>
                  </a:buBlip>
                </a:pPr>
                <a:r>
                  <a:rPr lang="en-US" sz="2000" dirty="0" smtClean="0"/>
                  <a:t>If </a:t>
                </a:r>
                <a:r>
                  <a:rPr lang="en-US" sz="2000" dirty="0"/>
                  <a:t>the figure is </a:t>
                </a:r>
                <a:r>
                  <a:rPr lang="en-US" sz="2000" b="1" dirty="0"/>
                  <a:t>symmetric about X – axis</a:t>
                </a:r>
                <a:r>
                  <a:rPr lang="en-US" sz="2000" dirty="0"/>
                  <a:t>, then </a:t>
                </a:r>
                <a:endParaRPr lang="en-US" sz="2000" dirty="0" smtClean="0"/>
              </a:p>
              <a:p>
                <a:pPr marL="0" indent="0" algn="just">
                  <a:lnSpc>
                    <a:spcPct val="100000"/>
                  </a:lnSpc>
                  <a:spcBef>
                    <a:spcPts val="800"/>
                  </a:spcBef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the </a:t>
                </a:r>
                <a:r>
                  <a:rPr lang="en-US" sz="2000" dirty="0"/>
                  <a:t>y – coordinate of C.G.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>
                            <a:latin typeface="Cambria Math"/>
                          </a:rPr>
                          <m:t>𝑦</m:t>
                        </m:r>
                        <m:r>
                          <a:rPr lang="en-US" sz="2000"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sz="2000">
                        <a:latin typeface="Cambria Math"/>
                      </a:rPr>
                      <m:t>=0.</m:t>
                    </m:r>
                  </m:oMath>
                </a14:m>
                <a:endParaRPr lang="en-US" sz="2000" dirty="0"/>
              </a:p>
              <a:p>
                <a:pPr marL="266700" indent="-266700" algn="just">
                  <a:lnSpc>
                    <a:spcPct val="100000"/>
                  </a:lnSpc>
                  <a:spcBef>
                    <a:spcPts val="800"/>
                  </a:spcBef>
                  <a:buFont typeface="Arial"/>
                  <a:buBlip>
                    <a:blip r:embed="rId4"/>
                  </a:buBlip>
                </a:pPr>
                <a:r>
                  <a:rPr lang="en-US" sz="2000" dirty="0"/>
                  <a:t>If the figure is symmetric about Y – axis, then the </a:t>
                </a:r>
                <a:endParaRPr lang="en-US" sz="2000" dirty="0" smtClean="0"/>
              </a:p>
              <a:p>
                <a:pPr marL="0" indent="0" algn="just">
                  <a:lnSpc>
                    <a:spcPct val="100000"/>
                  </a:lnSpc>
                  <a:spcBef>
                    <a:spcPts val="800"/>
                  </a:spcBef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x </a:t>
                </a:r>
                <a:r>
                  <a:rPr lang="en-US" sz="2000" dirty="0"/>
                  <a:t>– coordinate of C.G.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>
                            <a:latin typeface="Cambria Math"/>
                          </a:rPr>
                          <m:t>𝑥</m:t>
                        </m:r>
                        <m:r>
                          <a:rPr lang="en-US" sz="2000"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sz="2000">
                        <a:latin typeface="Cambria Math"/>
                      </a:rPr>
                      <m:t>=0.</m:t>
                    </m:r>
                  </m:oMath>
                </a14:m>
                <a:endParaRPr lang="en-US" sz="2000" dirty="0"/>
              </a:p>
              <a:p>
                <a:pPr marL="266700" indent="-266700" algn="just">
                  <a:lnSpc>
                    <a:spcPct val="100000"/>
                  </a:lnSpc>
                  <a:spcBef>
                    <a:spcPts val="800"/>
                  </a:spcBef>
                  <a:buFont typeface="Arial"/>
                  <a:buBlip>
                    <a:blip r:embed="rId4"/>
                  </a:buBlip>
                </a:pPr>
                <a:r>
                  <a:rPr lang="en-US" sz="2000" dirty="0"/>
                  <a:t>If the figure has </a:t>
                </a:r>
                <a:r>
                  <a:rPr lang="en-US" sz="2000" b="1" dirty="0"/>
                  <a:t>more than one axis of symmetry </a:t>
                </a:r>
                <a:r>
                  <a:rPr lang="en-US" sz="2000" dirty="0"/>
                  <a:t>then the </a:t>
                </a:r>
                <a:endParaRPr lang="en-US" sz="2000" dirty="0" smtClean="0"/>
              </a:p>
              <a:p>
                <a:pPr marL="0" indent="0" algn="just">
                  <a:lnSpc>
                    <a:spcPct val="100000"/>
                  </a:lnSpc>
                  <a:spcBef>
                    <a:spcPts val="800"/>
                  </a:spcBef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intersection </a:t>
                </a:r>
                <a:r>
                  <a:rPr lang="en-US" sz="2000" dirty="0"/>
                  <a:t>of axis of symmetry is the centroid of the given figure.</a:t>
                </a:r>
              </a:p>
              <a:p>
                <a:pPr marL="266700" indent="-266700" algn="just">
                  <a:lnSpc>
                    <a:spcPct val="100000"/>
                  </a:lnSpc>
                  <a:spcBef>
                    <a:spcPts val="800"/>
                  </a:spcBef>
                  <a:buFont typeface="Arial"/>
                  <a:buBlip>
                    <a:blip r:embed="rId4"/>
                  </a:buBlip>
                </a:pPr>
                <a:r>
                  <a:rPr lang="en-US" sz="2000" dirty="0"/>
                  <a:t>Centroid may or may not lie on the given figure.</a:t>
                </a:r>
              </a:p>
              <a:p>
                <a:pPr marL="266700" indent="-266700" algn="just">
                  <a:lnSpc>
                    <a:spcPct val="100000"/>
                  </a:lnSpc>
                  <a:spcBef>
                    <a:spcPts val="800"/>
                  </a:spcBef>
                  <a:buFont typeface="Arial"/>
                  <a:buBlip>
                    <a:blip r:embed="rId4"/>
                  </a:buBlip>
                </a:pPr>
                <a:r>
                  <a:rPr lang="en-US" sz="2000" dirty="0"/>
                  <a:t>If the axis of symmetry is inclined at 45</a:t>
                </a:r>
                <a:r>
                  <a:rPr lang="en-US" sz="2000" baseline="30000" dirty="0"/>
                  <a:t>0</a:t>
                </a:r>
                <a:r>
                  <a:rPr lang="en-US" sz="2000" dirty="0"/>
                  <a:t> to horizontal line then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>
                            <a:latin typeface="Cambria Math"/>
                          </a:rPr>
                          <m:t>𝑥</m:t>
                        </m:r>
                        <m:r>
                          <a:rPr lang="en-US" sz="2000"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sz="200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y</m:t>
                        </m:r>
                        <m:r>
                          <a:rPr lang="en-US" sz="2000"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sz="2000">
                        <a:latin typeface="Cambria Math"/>
                      </a:rPr>
                      <m:t>.</m:t>
                    </m:r>
                  </m:oMath>
                </a14:m>
                <a:endParaRPr lang="en-US" sz="2000" baseline="30000" dirty="0">
                  <a:solidFill>
                    <a:schemeClr val="bg1">
                      <a:lumMod val="50000"/>
                    </a:schemeClr>
                  </a:solidFill>
                  <a:latin typeface="Marcellus" panose="020E0602050203020307" pitchFamily="34" charset="0"/>
                </a:endParaRP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D9CEDE5-3115-42FB-90A3-0727B8EE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091549"/>
                <a:ext cx="8763000" cy="3254829"/>
              </a:xfrm>
              <a:prstGeom prst="rect">
                <a:avLst/>
              </a:prstGeom>
              <a:blipFill rotWithShape="1">
                <a:blip r:embed="rId5"/>
                <a:stretch>
                  <a:fillRect b="-61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1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763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Important points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1601881"/>
            <a:ext cx="10912506" cy="3463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5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Somaiy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5274</TotalTime>
  <Words>871</Words>
  <Application>Microsoft Office PowerPoint</Application>
  <PresentationFormat>Custom</PresentationFormat>
  <Paragraphs>90</Paragraphs>
  <Slides>33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1_Office Theme</vt:lpstr>
      <vt:lpstr>Worksheet</vt:lpstr>
      <vt:lpstr>Microsoft Excel Worksheet</vt:lpstr>
      <vt:lpstr>Engineering Mechanics Course code: 216U06C104  Module 3: Centroid of Wires and Lamina</vt:lpstr>
      <vt:lpstr>Learning Outcomes</vt:lpstr>
      <vt:lpstr>Centre of Gravity of a body</vt:lpstr>
      <vt:lpstr>METHODS FOR CENTRE OF GRAVITY</vt:lpstr>
      <vt:lpstr>Centre of Gravity of a body</vt:lpstr>
      <vt:lpstr>PowerPoint Presentation</vt:lpstr>
      <vt:lpstr>The plane figures (like triangle, quadrilateral, circle etc.) have only areas, but no mass.  The center of area of such figures is known as centroid.</vt:lpstr>
      <vt:lpstr>Important points</vt:lpstr>
      <vt:lpstr>Important points</vt:lpstr>
      <vt:lpstr>PowerPoint Presentation</vt:lpstr>
      <vt:lpstr>PowerPoint Presentation</vt:lpstr>
      <vt:lpstr>PowerPoint Presentation</vt:lpstr>
      <vt:lpstr>Centroid of  Sector of a circle</vt:lpstr>
      <vt:lpstr>Numerical on Centroid of composite lamina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Centroid of composite lamina</vt:lpstr>
      <vt:lpstr>PowerPoint Presentation</vt:lpstr>
      <vt:lpstr>Centroid of lines</vt:lpstr>
      <vt:lpstr>Centroid of lines</vt:lpstr>
      <vt:lpstr>Centroid of lines</vt:lpstr>
      <vt:lpstr>Centroid of lines</vt:lpstr>
      <vt:lpstr>Numerical on Centroid of lines</vt:lpstr>
      <vt:lpstr>PowerPoint Presentation</vt:lpstr>
      <vt:lpstr>PowerPoint Presentation</vt:lpstr>
      <vt:lpstr>PowerPoint Presentation</vt:lpstr>
      <vt:lpstr>References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979</cp:revision>
  <dcterms:created xsi:type="dcterms:W3CDTF">2020-08-03T07:23:07Z</dcterms:created>
  <dcterms:modified xsi:type="dcterms:W3CDTF">2025-03-17T07:51:21Z</dcterms:modified>
</cp:coreProperties>
</file>